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47" r:id="rId2"/>
    <p:sldId id="449" r:id="rId3"/>
    <p:sldId id="453" r:id="rId4"/>
    <p:sldId id="451" r:id="rId5"/>
    <p:sldId id="452" r:id="rId6"/>
    <p:sldId id="352" r:id="rId7"/>
    <p:sldId id="351" r:id="rId8"/>
    <p:sldId id="446" r:id="rId9"/>
    <p:sldId id="447" r:id="rId10"/>
    <p:sldId id="409" r:id="rId11"/>
    <p:sldId id="353" r:id="rId12"/>
    <p:sldId id="448" r:id="rId13"/>
    <p:sldId id="457" r:id="rId14"/>
    <p:sldId id="458" r:id="rId15"/>
    <p:sldId id="455" r:id="rId16"/>
    <p:sldId id="459" r:id="rId17"/>
    <p:sldId id="460" r:id="rId18"/>
    <p:sldId id="348" r:id="rId19"/>
    <p:sldId id="349" r:id="rId20"/>
    <p:sldId id="462" r:id="rId21"/>
    <p:sldId id="463" r:id="rId22"/>
    <p:sldId id="464" r:id="rId23"/>
    <p:sldId id="454" r:id="rId24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/>
    <p:restoredTop sz="91204"/>
  </p:normalViewPr>
  <p:slideViewPr>
    <p:cSldViewPr snapToObjects="1">
      <p:cViewPr>
        <p:scale>
          <a:sx n="100" d="100"/>
          <a:sy n="100" d="100"/>
        </p:scale>
        <p:origin x="568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11/8/18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11/8/18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69924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85800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tionary.org/wiki/measurand" TargetMode="External"/><Relationship Id="rId2" Type="http://schemas.openxmlformats.org/officeDocument/2006/relationships/hyperlink" Target="https://en.wikipedia.org/wiki/Measurement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bi.ac.uk/biomodels-main/BIOMD000000055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685800" y="533400"/>
            <a:ext cx="8077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2800" b="1" u="sng" dirty="0">
                <a:ea typeface="ＭＳ Ｐゴシック" panose="020B0600070205080204" pitchFamily="34" charset="-128"/>
              </a:rPr>
              <a:t>Lecture 13: Model Engineering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86E33843-D7D7-304F-A957-642AA138BCE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4800" y="381000"/>
            <a:ext cx="8458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Describing a Use Case</a:t>
            </a:r>
          </a:p>
        </p:txBody>
      </p:sp>
      <p:sp>
        <p:nvSpPr>
          <p:cNvPr id="41986" name="Content Placeholder 4">
            <a:extLst>
              <a:ext uri="{FF2B5EF4-FFF2-40B4-BE49-F238E27FC236}">
                <a16:creationId xmlns:a16="http://schemas.microsoft.com/office/drawing/2014/main" id="{3D952E6A-DDFB-5E42-A1F4-56DDA7A0043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57200" y="990600"/>
            <a:ext cx="8229600" cy="1447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What information the user provides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E.g., command entered with its options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What responses the system provides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E.g., prompts, plots, error messages</a:t>
            </a:r>
          </a:p>
        </p:txBody>
      </p:sp>
      <p:sp>
        <p:nvSpPr>
          <p:cNvPr id="41987" name="Footer Placeholder 2">
            <a:extLst>
              <a:ext uri="{FF2B5EF4-FFF2-40B4-BE49-F238E27FC236}">
                <a16:creationId xmlns:a16="http://schemas.microsoft.com/office/drawing/2014/main" id="{77183B03-434F-3745-85D0-276C2EB7C2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Beck, Hellerstein &amp; VanderPlas, 2016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50C7D-A6CE-3440-9141-D520C606E035}"/>
              </a:ext>
            </a:extLst>
          </p:cNvPr>
          <p:cNvSpPr txBox="1"/>
          <p:nvPr/>
        </p:nvSpPr>
        <p:spPr>
          <a:xfrm>
            <a:off x="1400175" y="4078288"/>
            <a:ext cx="6067425" cy="2246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800" b="1" dirty="0">
                <a:latin typeface="Arial" charset="0"/>
                <a:ea typeface="ＭＳ Ｐゴシック" charset="0"/>
                <a:cs typeface="ＭＳ Ｐゴシック" charset="0"/>
              </a:rPr>
              <a:t>User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: Put ATM card in reader</a:t>
            </a:r>
          </a:p>
          <a:p>
            <a:pPr eaLnBrk="1" hangingPunct="1">
              <a:defRPr/>
            </a:pPr>
            <a:r>
              <a:rPr lang="en-US" sz="2800" b="1" dirty="0">
                <a:latin typeface="Arial" charset="0"/>
                <a:ea typeface="ＭＳ Ｐゴシック" charset="0"/>
                <a:cs typeface="ＭＳ Ｐゴシック" charset="0"/>
              </a:rPr>
              <a:t>ATM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: Display 'Enter PIN'</a:t>
            </a:r>
          </a:p>
          <a:p>
            <a:pPr eaLnBrk="1" hangingPunct="1">
              <a:defRPr/>
            </a:pPr>
            <a:r>
              <a:rPr lang="en-US" sz="2800" b="1" dirty="0">
                <a:latin typeface="Arial" charset="0"/>
                <a:ea typeface="ＭＳ Ｐゴシック" charset="0"/>
                <a:cs typeface="ＭＳ Ｐゴシック" charset="0"/>
              </a:rPr>
              <a:t>User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: Enters PIN on keyboard</a:t>
            </a:r>
          </a:p>
          <a:p>
            <a:pPr eaLnBrk="1" hangingPunct="1">
              <a:defRPr/>
            </a:pPr>
            <a:r>
              <a:rPr lang="en-US" sz="2800" b="1" dirty="0">
                <a:latin typeface="Arial" charset="0"/>
                <a:ea typeface="ＭＳ Ｐゴシック" charset="0"/>
                <a:cs typeface="ＭＳ Ｐゴシック" charset="0"/>
              </a:rPr>
              <a:t>ATM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: [if correct] Show main menu</a:t>
            </a:r>
          </a:p>
          <a:p>
            <a:pPr eaLnBrk="1" hangingPunct="1"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        [if incorrect] Display 'Enter PIN'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26E473-44D1-DA4F-AD93-EA5CE285D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435350"/>
            <a:ext cx="48974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b="1">
                <a:latin typeface="Calibri" panose="020F0502020204030204" pitchFamily="34" charset="0"/>
              </a:rPr>
              <a:t>Authenticate User Use Case</a:t>
            </a:r>
            <a:endParaRPr lang="en-US" altLang="en-US" sz="3200" b="1"/>
          </a:p>
        </p:txBody>
      </p:sp>
    </p:spTree>
    <p:extLst>
      <p:ext uri="{BB962C8B-B14F-4D97-AF65-F5344CB8AC3E}">
        <p14:creationId xmlns:p14="http://schemas.microsoft.com/office/powerpoint/2010/main" val="383819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16782-AF3B-B842-8AA7-66ABAE8D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04E8D-23E2-9446-83E7-86A98F67F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</a:t>
            </a:r>
          </a:p>
          <a:p>
            <a:r>
              <a:rPr lang="en-US" dirty="0"/>
              <a:t>Validate</a:t>
            </a:r>
          </a:p>
          <a:p>
            <a:r>
              <a:rPr lang="en-US" dirty="0"/>
              <a:t>Verify</a:t>
            </a:r>
          </a:p>
          <a:p>
            <a:r>
              <a:rPr lang="en-US" dirty="0"/>
              <a:t>Estimate parameters</a:t>
            </a:r>
          </a:p>
          <a:p>
            <a:r>
              <a:rPr lang="en-US" dirty="0"/>
              <a:t>Predict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0E590-4D6B-FB45-8A4D-B7151B47E2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574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612E5-9A5D-EA4E-AEA3-62E7FBDA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Design</a:t>
            </a:r>
            <a:br>
              <a:rPr lang="en-US" dirty="0"/>
            </a:br>
            <a:r>
              <a:rPr lang="en-US" dirty="0"/>
              <a:t>Modularity, Modularity, Modularity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754CC-4A7C-164D-821D-182ACD011F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26F2E-F850-584F-B42B-E6EF42988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354829"/>
            <a:ext cx="4191000" cy="2768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67255A-9155-FC48-9F58-F2DB75E5E534}"/>
              </a:ext>
            </a:extLst>
          </p:cNvPr>
          <p:cNvSpPr txBox="1"/>
          <p:nvPr/>
        </p:nvSpPr>
        <p:spPr>
          <a:xfrm>
            <a:off x="1219200" y="4563070"/>
            <a:ext cx="647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Modularity</a:t>
            </a:r>
            <a:r>
              <a:rPr lang="en-US" sz="2400" dirty="0"/>
              <a:t> is the degree to which a system's components may be separated and recombined, often with the benefit of flexibility and variety in use.</a:t>
            </a:r>
          </a:p>
        </p:txBody>
      </p:sp>
    </p:spTree>
    <p:extLst>
      <p:ext uri="{BB962C8B-B14F-4D97-AF65-F5344CB8AC3E}">
        <p14:creationId xmlns:p14="http://schemas.microsoft.com/office/powerpoint/2010/main" val="1824458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93D4-3B7B-8143-9E0B-8FA9D769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Interface, Implementation and Information Hiding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5C2FF0-E834-2947-98D5-9B492B2A9F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84695-B7EF-8F4A-86C5-4CBF23937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511299"/>
            <a:ext cx="4079395" cy="2146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D2062E-9481-4242-B622-3F04F3E24BC1}"/>
              </a:ext>
            </a:extLst>
          </p:cNvPr>
          <p:cNvSpPr txBox="1"/>
          <p:nvPr/>
        </p:nvSpPr>
        <p:spPr>
          <a:xfrm>
            <a:off x="609600" y="1326633"/>
            <a:ext cx="28039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sort(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359A47-DE09-A545-AB41-CDD31838D263}"/>
              </a:ext>
            </a:extLst>
          </p:cNvPr>
          <p:cNvSpPr txBox="1"/>
          <p:nvPr/>
        </p:nvSpPr>
        <p:spPr>
          <a:xfrm>
            <a:off x="3276600" y="92658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EEF92-9EF8-6448-8C5F-6D16021EBF2A}"/>
              </a:ext>
            </a:extLst>
          </p:cNvPr>
          <p:cNvSpPr txBox="1"/>
          <p:nvPr/>
        </p:nvSpPr>
        <p:spPr>
          <a:xfrm>
            <a:off x="5486400" y="2031996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Implementation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D73197-AAAB-6A40-BF22-0F776A19CE4B}"/>
              </a:ext>
            </a:extLst>
          </p:cNvPr>
          <p:cNvCxnSpPr>
            <a:stCxn id="6" idx="1"/>
          </p:cNvCxnSpPr>
          <p:nvPr/>
        </p:nvCxnSpPr>
        <p:spPr>
          <a:xfrm flipH="1">
            <a:off x="2667000" y="1111249"/>
            <a:ext cx="609600" cy="253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28BC68-7230-9640-9153-A29BE0E37F09}"/>
              </a:ext>
            </a:extLst>
          </p:cNvPr>
          <p:cNvCxnSpPr>
            <a:stCxn id="7" idx="1"/>
          </p:cNvCxnSpPr>
          <p:nvPr/>
        </p:nvCxnSpPr>
        <p:spPr>
          <a:xfrm flipH="1">
            <a:off x="4720934" y="2216662"/>
            <a:ext cx="7654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19EC134-B104-3341-A150-348F7E69F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102099"/>
            <a:ext cx="4660900" cy="2438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60D988-A168-304E-8EBA-6E585F60CA1C}"/>
              </a:ext>
            </a:extLst>
          </p:cNvPr>
          <p:cNvSpPr txBox="1"/>
          <p:nvPr/>
        </p:nvSpPr>
        <p:spPr>
          <a:xfrm>
            <a:off x="1265013" y="3917433"/>
            <a:ext cx="28039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sort(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F1FD1E-CC9A-DB4B-B492-A454A8C2AA63}"/>
              </a:ext>
            </a:extLst>
          </p:cNvPr>
          <p:cNvSpPr txBox="1"/>
          <p:nvPr/>
        </p:nvSpPr>
        <p:spPr>
          <a:xfrm>
            <a:off x="6431530" y="4089399"/>
            <a:ext cx="18902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change the implementation at will if the interface is unchanged and use information hiding.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762FE3-0AE3-9D49-A799-02557816EEF4}"/>
              </a:ext>
            </a:extLst>
          </p:cNvPr>
          <p:cNvSpPr txBox="1"/>
          <p:nvPr/>
        </p:nvSpPr>
        <p:spPr>
          <a:xfrm>
            <a:off x="4678930" y="2952578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Information hiding</a:t>
            </a:r>
            <a:r>
              <a:rPr lang="en-US" dirty="0"/>
              <a:t>. Internals of the sort algorithm are hidden.</a:t>
            </a:r>
          </a:p>
        </p:txBody>
      </p:sp>
    </p:spTree>
    <p:extLst>
      <p:ext uri="{BB962C8B-B14F-4D97-AF65-F5344CB8AC3E}">
        <p14:creationId xmlns:p14="http://schemas.microsoft.com/office/powerpoint/2010/main" val="104435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 animBg="1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7D88-6978-AC45-8ECD-8C079D9E8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is achieved in software by information hiding.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10E2C-A42A-2D4B-A940-B3657B6E87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779AD9-DC13-974B-B6C1-714891A8CCAB}"/>
              </a:ext>
            </a:extLst>
          </p:cNvPr>
          <p:cNvSpPr txBox="1"/>
          <p:nvPr/>
        </p:nvSpPr>
        <p:spPr>
          <a:xfrm>
            <a:off x="304800" y="14478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Information hiding is problematic for biomedical models since different models may have the same or interacting chemical species.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784AD-35E2-F84E-938A-621EC0E68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420" y="2743200"/>
            <a:ext cx="522807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2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7A67-AF35-F545-9293-D59E53698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B1272-D106-3D4E-B5A5-56DAFBAD2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Linting</a:t>
            </a:r>
          </a:p>
          <a:p>
            <a:r>
              <a:rPr lang="en-US" dirty="0"/>
              <a:t>Version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F22A0-5E05-8341-B381-116FE6E3B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9543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BA9C-1933-4D40-8C6C-7D1320CD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Linter: Checks for static errors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18DBC-D545-4740-91E7-8BCAE7D960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97E67-974F-D44A-9789-35BFFFA49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93" y="1384300"/>
            <a:ext cx="780861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07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FDCC6-CFD2-D74C-8957-451D47D3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EC565-F058-464B-9C36-FB69004595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BC31B-B242-4D4A-B4A7-F05B724E1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18" y="2317750"/>
            <a:ext cx="6568082" cy="4159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8941CC-1A3B-E847-99AD-FA082F757AF0}"/>
              </a:ext>
            </a:extLst>
          </p:cNvPr>
          <p:cNvSpPr txBox="1"/>
          <p:nvPr/>
        </p:nvSpPr>
        <p:spPr>
          <a:xfrm>
            <a:off x="990600" y="990600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Tracks changes to documents, detects conflicts, merges changes, and provides access to older versions.</a:t>
            </a:r>
          </a:p>
          <a:p>
            <a:r>
              <a:rPr lang="en-US" dirty="0"/>
              <a:t>This is accomplished by having a graph of changes made and being able to navigate and modify the graph.</a:t>
            </a:r>
          </a:p>
        </p:txBody>
      </p:sp>
    </p:spTree>
    <p:extLst>
      <p:ext uri="{BB962C8B-B14F-4D97-AF65-F5344CB8AC3E}">
        <p14:creationId xmlns:p14="http://schemas.microsoft.com/office/powerpoint/2010/main" val="375404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F5BA15-8233-3349-97C2-E0D880F16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Chemotaxis System (Spiro, 1999)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2AA7E-7905-254F-8148-FA6043C05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3F0EBD-2470-664B-B227-BEBE2A29735B}"/>
              </a:ext>
            </a:extLst>
          </p:cNvPr>
          <p:cNvGrpSpPr/>
          <p:nvPr/>
        </p:nvGrpSpPr>
        <p:grpSpPr>
          <a:xfrm>
            <a:off x="420757" y="7924800"/>
            <a:ext cx="8619895" cy="6627969"/>
            <a:chOff x="9902914" y="10517203"/>
            <a:chExt cx="6731563" cy="50584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F609AC-B17A-E14F-B9A8-63D60FF2D4C4}"/>
                </a:ext>
              </a:extLst>
            </p:cNvPr>
            <p:cNvSpPr txBox="1"/>
            <p:nvPr/>
          </p:nvSpPr>
          <p:spPr>
            <a:xfrm>
              <a:off x="10608636" y="10517203"/>
              <a:ext cx="50447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Chemotaxis System (Spiro, 1999)</a:t>
              </a:r>
            </a:p>
          </p:txBody>
        </p:sp>
        <p:pic>
          <p:nvPicPr>
            <p:cNvPr id="8" name="Shape 103" descr="Screen Shot 2017-02-19 at 6.49.53 PM.png">
              <a:extLst>
                <a:ext uri="{FF2B5EF4-FFF2-40B4-BE49-F238E27FC236}">
                  <a16:creationId xmlns:a16="http://schemas.microsoft.com/office/drawing/2014/main" id="{5CB2E4AF-2284-7240-B5FD-80A40CF54C27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214977" y="11039442"/>
              <a:ext cx="6419500" cy="3396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Shape 107">
              <a:extLst>
                <a:ext uri="{FF2B5EF4-FFF2-40B4-BE49-F238E27FC236}">
                  <a16:creationId xmlns:a16="http://schemas.microsoft.com/office/drawing/2014/main" id="{047D226D-81FD-8B41-A280-BA5497F1A81A}"/>
                </a:ext>
              </a:extLst>
            </p:cNvPr>
            <p:cNvSpPr/>
            <p:nvPr/>
          </p:nvSpPr>
          <p:spPr>
            <a:xfrm>
              <a:off x="10421182" y="11112392"/>
              <a:ext cx="1342500" cy="26265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9">
              <a:extLst>
                <a:ext uri="{FF2B5EF4-FFF2-40B4-BE49-F238E27FC236}">
                  <a16:creationId xmlns:a16="http://schemas.microsoft.com/office/drawing/2014/main" id="{50D43461-439F-B040-B6D2-7DDB03AECAE9}"/>
                </a:ext>
              </a:extLst>
            </p:cNvPr>
            <p:cNvSpPr txBox="1"/>
            <p:nvPr/>
          </p:nvSpPr>
          <p:spPr>
            <a:xfrm>
              <a:off x="10841157" y="11222642"/>
              <a:ext cx="4668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>
                  <a:solidFill>
                    <a:srgbClr val="FF0000"/>
                  </a:solidFill>
                </a:rPr>
                <a:t>L</a:t>
              </a:r>
              <a:endParaRPr sz="30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Shape 110">
              <a:extLst>
                <a:ext uri="{FF2B5EF4-FFF2-40B4-BE49-F238E27FC236}">
                  <a16:creationId xmlns:a16="http://schemas.microsoft.com/office/drawing/2014/main" id="{2F6B4245-69DD-B44B-8B3E-EAEBE9DE5D25}"/>
                </a:ext>
              </a:extLst>
            </p:cNvPr>
            <p:cNvSpPr txBox="1"/>
            <p:nvPr/>
          </p:nvSpPr>
          <p:spPr>
            <a:xfrm>
              <a:off x="13816082" y="13318592"/>
              <a:ext cx="372900" cy="3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0000"/>
                  </a:solidFill>
                </a:rPr>
                <a:t>p</a:t>
              </a:r>
              <a:endParaRPr sz="3000" b="1">
                <a:solidFill>
                  <a:srgbClr val="FF0000"/>
                </a:solidFill>
              </a:endParaRPr>
            </a:p>
          </p:txBody>
        </p:sp>
        <p:sp>
          <p:nvSpPr>
            <p:cNvPr id="12" name="Shape 111">
              <a:extLst>
                <a:ext uri="{FF2B5EF4-FFF2-40B4-BE49-F238E27FC236}">
                  <a16:creationId xmlns:a16="http://schemas.microsoft.com/office/drawing/2014/main" id="{CF8F6C5F-C3E4-7C43-A461-B04A326F2888}"/>
                </a:ext>
              </a:extLst>
            </p:cNvPr>
            <p:cNvSpPr txBox="1"/>
            <p:nvPr/>
          </p:nvSpPr>
          <p:spPr>
            <a:xfrm>
              <a:off x="12754157" y="12167642"/>
              <a:ext cx="1165800" cy="3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0000"/>
                  </a:solidFill>
                </a:rPr>
                <a:t>2,3,4</a:t>
              </a:r>
              <a:endParaRPr sz="3000" b="1">
                <a:solidFill>
                  <a:srgbClr val="FF000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566907-36A5-C64C-BF41-C369FC784BFE}"/>
                </a:ext>
              </a:extLst>
            </p:cNvPr>
            <p:cNvSpPr/>
            <p:nvPr/>
          </p:nvSpPr>
          <p:spPr>
            <a:xfrm>
              <a:off x="11227322" y="12770846"/>
              <a:ext cx="155453" cy="319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hape 112">
              <a:extLst>
                <a:ext uri="{FF2B5EF4-FFF2-40B4-BE49-F238E27FC236}">
                  <a16:creationId xmlns:a16="http://schemas.microsoft.com/office/drawing/2014/main" id="{DB9982A8-936D-9948-B474-11D640C60F0E}"/>
                </a:ext>
              </a:extLst>
            </p:cNvPr>
            <p:cNvSpPr txBox="1"/>
            <p:nvPr/>
          </p:nvSpPr>
          <p:spPr>
            <a:xfrm>
              <a:off x="9902914" y="14394622"/>
              <a:ext cx="17706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L - Ligand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Shape 114">
              <a:extLst>
                <a:ext uri="{FF2B5EF4-FFF2-40B4-BE49-F238E27FC236}">
                  <a16:creationId xmlns:a16="http://schemas.microsoft.com/office/drawing/2014/main" id="{B36703EB-3CD1-0446-B5CF-E91EA33569C8}"/>
                </a:ext>
              </a:extLst>
            </p:cNvPr>
            <p:cNvSpPr txBox="1"/>
            <p:nvPr/>
          </p:nvSpPr>
          <p:spPr>
            <a:xfrm>
              <a:off x="9902914" y="14737054"/>
              <a:ext cx="389757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p – Inorganic phosphate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Shape 115">
              <a:extLst>
                <a:ext uri="{FF2B5EF4-FFF2-40B4-BE49-F238E27FC236}">
                  <a16:creationId xmlns:a16="http://schemas.microsoft.com/office/drawing/2014/main" id="{662B6E3A-CC4C-3F4A-8573-C56B8BAC8FBD}"/>
                </a:ext>
              </a:extLst>
            </p:cNvPr>
            <p:cNvSpPr txBox="1"/>
            <p:nvPr/>
          </p:nvSpPr>
          <p:spPr>
            <a:xfrm>
              <a:off x="9902914" y="15079484"/>
              <a:ext cx="4404724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2,3,4 – Levels of methylation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Shape 109">
              <a:extLst>
                <a:ext uri="{FF2B5EF4-FFF2-40B4-BE49-F238E27FC236}">
                  <a16:creationId xmlns:a16="http://schemas.microsoft.com/office/drawing/2014/main" id="{ED777334-5E54-A04C-A694-01CCEBFE8E03}"/>
                </a:ext>
              </a:extLst>
            </p:cNvPr>
            <p:cNvSpPr txBox="1"/>
            <p:nvPr/>
          </p:nvSpPr>
          <p:spPr>
            <a:xfrm>
              <a:off x="10870111" y="12625348"/>
              <a:ext cx="466800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/>
                <a:t>T</a:t>
              </a:r>
              <a:endParaRPr sz="3000" b="1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D62C21-1943-1E4D-B26D-D16CA87B68CD}"/>
              </a:ext>
            </a:extLst>
          </p:cNvPr>
          <p:cNvGrpSpPr/>
          <p:nvPr/>
        </p:nvGrpSpPr>
        <p:grpSpPr>
          <a:xfrm>
            <a:off x="262052" y="152400"/>
            <a:ext cx="8619895" cy="6627969"/>
            <a:chOff x="9902914" y="10517203"/>
            <a:chExt cx="6731563" cy="50584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30E814-5B14-8545-B46C-7322F4FAD316}"/>
                </a:ext>
              </a:extLst>
            </p:cNvPr>
            <p:cNvSpPr txBox="1"/>
            <p:nvPr/>
          </p:nvSpPr>
          <p:spPr>
            <a:xfrm>
              <a:off x="10608636" y="10517203"/>
              <a:ext cx="144263" cy="399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dirty="0"/>
            </a:p>
          </p:txBody>
        </p:sp>
        <p:pic>
          <p:nvPicPr>
            <p:cNvPr id="20" name="Shape 103" descr="Screen Shot 2017-02-19 at 6.49.53 PM.png">
              <a:extLst>
                <a:ext uri="{FF2B5EF4-FFF2-40B4-BE49-F238E27FC236}">
                  <a16:creationId xmlns:a16="http://schemas.microsoft.com/office/drawing/2014/main" id="{4E6E39B6-394C-CB40-927F-DB0998C62C6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214977" y="11039442"/>
              <a:ext cx="6419500" cy="3396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Shape 107">
              <a:extLst>
                <a:ext uri="{FF2B5EF4-FFF2-40B4-BE49-F238E27FC236}">
                  <a16:creationId xmlns:a16="http://schemas.microsoft.com/office/drawing/2014/main" id="{2DABB07F-A484-EE46-8A48-D7E5A22951AF}"/>
                </a:ext>
              </a:extLst>
            </p:cNvPr>
            <p:cNvSpPr/>
            <p:nvPr/>
          </p:nvSpPr>
          <p:spPr>
            <a:xfrm>
              <a:off x="10421182" y="11112392"/>
              <a:ext cx="1342500" cy="26265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109">
              <a:extLst>
                <a:ext uri="{FF2B5EF4-FFF2-40B4-BE49-F238E27FC236}">
                  <a16:creationId xmlns:a16="http://schemas.microsoft.com/office/drawing/2014/main" id="{D7B5CC28-B644-2843-85A1-60EB28AD5E92}"/>
                </a:ext>
              </a:extLst>
            </p:cNvPr>
            <p:cNvSpPr txBox="1"/>
            <p:nvPr/>
          </p:nvSpPr>
          <p:spPr>
            <a:xfrm>
              <a:off x="10841157" y="11222642"/>
              <a:ext cx="4668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>
                  <a:solidFill>
                    <a:srgbClr val="FF0000"/>
                  </a:solidFill>
                </a:rPr>
                <a:t>L</a:t>
              </a:r>
              <a:endParaRPr sz="30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Shape 110">
              <a:extLst>
                <a:ext uri="{FF2B5EF4-FFF2-40B4-BE49-F238E27FC236}">
                  <a16:creationId xmlns:a16="http://schemas.microsoft.com/office/drawing/2014/main" id="{9CEE37FB-41D9-414E-B5F6-23566DEE05D5}"/>
                </a:ext>
              </a:extLst>
            </p:cNvPr>
            <p:cNvSpPr txBox="1"/>
            <p:nvPr/>
          </p:nvSpPr>
          <p:spPr>
            <a:xfrm>
              <a:off x="13816082" y="13318592"/>
              <a:ext cx="372900" cy="3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0000"/>
                  </a:solidFill>
                </a:rPr>
                <a:t>p</a:t>
              </a:r>
              <a:endParaRPr sz="3000" b="1">
                <a:solidFill>
                  <a:srgbClr val="FF0000"/>
                </a:solidFill>
              </a:endParaRPr>
            </a:p>
          </p:txBody>
        </p:sp>
        <p:sp>
          <p:nvSpPr>
            <p:cNvPr id="24" name="Shape 111">
              <a:extLst>
                <a:ext uri="{FF2B5EF4-FFF2-40B4-BE49-F238E27FC236}">
                  <a16:creationId xmlns:a16="http://schemas.microsoft.com/office/drawing/2014/main" id="{D25A7839-0925-9240-AF12-58FAC9C895A9}"/>
                </a:ext>
              </a:extLst>
            </p:cNvPr>
            <p:cNvSpPr txBox="1"/>
            <p:nvPr/>
          </p:nvSpPr>
          <p:spPr>
            <a:xfrm>
              <a:off x="12754157" y="12167642"/>
              <a:ext cx="1165800" cy="3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0000"/>
                  </a:solidFill>
                </a:rPr>
                <a:t>2,3,4</a:t>
              </a:r>
              <a:endParaRPr sz="3000" b="1">
                <a:solidFill>
                  <a:srgbClr val="FF000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8B5A3C-CEDE-7F45-9190-1CF55C3EF206}"/>
                </a:ext>
              </a:extLst>
            </p:cNvPr>
            <p:cNvSpPr/>
            <p:nvPr/>
          </p:nvSpPr>
          <p:spPr>
            <a:xfrm>
              <a:off x="11227322" y="12770846"/>
              <a:ext cx="155453" cy="319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Shape 112">
              <a:extLst>
                <a:ext uri="{FF2B5EF4-FFF2-40B4-BE49-F238E27FC236}">
                  <a16:creationId xmlns:a16="http://schemas.microsoft.com/office/drawing/2014/main" id="{C8D06092-1458-664A-838F-7E5C12A18FA7}"/>
                </a:ext>
              </a:extLst>
            </p:cNvPr>
            <p:cNvSpPr txBox="1"/>
            <p:nvPr/>
          </p:nvSpPr>
          <p:spPr>
            <a:xfrm>
              <a:off x="9902914" y="14394622"/>
              <a:ext cx="1770600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L - Ligand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Shape 114">
              <a:extLst>
                <a:ext uri="{FF2B5EF4-FFF2-40B4-BE49-F238E27FC236}">
                  <a16:creationId xmlns:a16="http://schemas.microsoft.com/office/drawing/2014/main" id="{CA2FAC23-9348-7347-BF6A-0CEFCA31F7BA}"/>
                </a:ext>
              </a:extLst>
            </p:cNvPr>
            <p:cNvSpPr txBox="1"/>
            <p:nvPr/>
          </p:nvSpPr>
          <p:spPr>
            <a:xfrm>
              <a:off x="9902914" y="14737054"/>
              <a:ext cx="3897570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p – Inorganic phosphate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Shape 115">
              <a:extLst>
                <a:ext uri="{FF2B5EF4-FFF2-40B4-BE49-F238E27FC236}">
                  <a16:creationId xmlns:a16="http://schemas.microsoft.com/office/drawing/2014/main" id="{F6125A49-CB4F-C240-B4D8-7E862C17C4A9}"/>
                </a:ext>
              </a:extLst>
            </p:cNvPr>
            <p:cNvSpPr txBox="1"/>
            <p:nvPr/>
          </p:nvSpPr>
          <p:spPr>
            <a:xfrm>
              <a:off x="9902914" y="15079484"/>
              <a:ext cx="4404724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2,3,4 – Levels of methylation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Shape 109">
              <a:extLst>
                <a:ext uri="{FF2B5EF4-FFF2-40B4-BE49-F238E27FC236}">
                  <a16:creationId xmlns:a16="http://schemas.microsoft.com/office/drawing/2014/main" id="{3A92A3C9-A507-4C44-B32E-C78864793C94}"/>
                </a:ext>
              </a:extLst>
            </p:cNvPr>
            <p:cNvSpPr txBox="1"/>
            <p:nvPr/>
          </p:nvSpPr>
          <p:spPr>
            <a:xfrm>
              <a:off x="10870111" y="12625348"/>
              <a:ext cx="466800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/>
                <a:t>T</a:t>
              </a:r>
              <a:endParaRPr sz="3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62900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5098D-6A9B-9A4B-92C7-25C6A60AC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458200" cy="838200"/>
          </a:xfrm>
        </p:spPr>
        <p:txBody>
          <a:bodyPr/>
          <a:lstStyle/>
          <a:p>
            <a:r>
              <a:rPr lang="en-US" dirty="0"/>
              <a:t>Reactions with 2 to 5 Levels of Methylation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6EF522-218A-4042-AF9C-AA3FFB96DF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6BCFB5-43CD-5B44-84BB-36DA6B500143}"/>
              </a:ext>
            </a:extLst>
          </p:cNvPr>
          <p:cNvSpPr/>
          <p:nvPr/>
        </p:nvSpPr>
        <p:spPr>
          <a:xfrm>
            <a:off x="457200" y="2984480"/>
            <a:ext cx="8001000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T2pR =&gt; T3p + R;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*T2pR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*T3p*R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T3p =&gt; T3 + p;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*T3*p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T3p =&gt; T2p + m;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*T2p*m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T2p + R =&gt; T2pR;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*T2p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*T2pR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T3pR =&gt; T4p + R;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*T3pR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*T4p*R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T4p =&gt; T4 + p;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*T4*p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T4p =&gt; T3p + m;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*T3p*m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T3p + R =&gt; T3pR;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T4pR =&gt; T5p + R;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*T4pR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*T5p*R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T5p =&gt; T5 + p;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*T5p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*T5*p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T5p =&gt; T4p + m;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*T5p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*T4p*m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T4p + R =&gt; T4pR;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</a:t>
            </a:r>
            <a:endParaRPr lang="en-US" dirty="0"/>
          </a:p>
        </p:txBody>
      </p:sp>
      <p:pic>
        <p:nvPicPr>
          <p:cNvPr id="7" name="Picture 6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E134BF91-04AD-DE45-B04D-94E9B0991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25" y="838200"/>
            <a:ext cx="3587750" cy="1973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034447-3CF2-0F4D-A07B-57354A5D085B}"/>
              </a:ext>
            </a:extLst>
          </p:cNvPr>
          <p:cNvSpPr txBox="1"/>
          <p:nvPr/>
        </p:nvSpPr>
        <p:spPr>
          <a:xfrm>
            <a:off x="5756819" y="3733800"/>
            <a:ext cx="2701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Very repetitive.</a:t>
            </a:r>
          </a:p>
          <a:p>
            <a:r>
              <a:rPr lang="en-US" sz="2400" dirty="0"/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1263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CEB00-CBF8-5B4A-A4D0-8E813CE8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Complaints About </a:t>
            </a:r>
            <a:r>
              <a:rPr lang="en-US" dirty="0" err="1"/>
              <a:t>BioMedical</a:t>
            </a:r>
            <a:r>
              <a:rPr lang="en-US" dirty="0"/>
              <a:t>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5DB5D-1A91-2342-9849-8E13DF833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agreement between the results of </a:t>
            </a:r>
            <a:r>
              <a:rPr lang="en-US" dirty="0">
                <a:hlinkClick r:id="rId2" tooltip="Measurements"/>
              </a:rPr>
              <a:t>measurements</a:t>
            </a:r>
            <a:r>
              <a:rPr lang="en-US" dirty="0"/>
              <a:t> of the same </a:t>
            </a:r>
            <a:r>
              <a:rPr lang="en-US" dirty="0">
                <a:hlinkClick r:id="rId3" tooltip="wikt:measurand"/>
              </a:rPr>
              <a:t>measurand</a:t>
            </a:r>
            <a:r>
              <a:rPr lang="en-US" dirty="0"/>
              <a:t> carried out with same methodology described in the corresponding scientific article</a:t>
            </a:r>
          </a:p>
          <a:p>
            <a:r>
              <a:rPr lang="en-US" dirty="0"/>
              <a:t>Readability (from software engineering)</a:t>
            </a:r>
          </a:p>
          <a:p>
            <a:pPr lvl="1"/>
            <a:r>
              <a:rPr lang="en-US" dirty="0"/>
              <a:t>how easily code can be </a:t>
            </a:r>
            <a:r>
              <a:rPr lang="en-US" b="1" dirty="0"/>
              <a:t>read</a:t>
            </a:r>
            <a:r>
              <a:rPr lang="en-US" dirty="0"/>
              <a:t> and understood</a:t>
            </a:r>
          </a:p>
          <a:p>
            <a:r>
              <a:rPr lang="en-US" dirty="0"/>
              <a:t>Reuse</a:t>
            </a:r>
          </a:p>
          <a:p>
            <a:pPr lvl="1"/>
            <a:r>
              <a:rPr lang="en-US" dirty="0"/>
              <a:t>use of existing components to build a new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13092C-21FE-7745-9AB1-459DE43A8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9465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9A4F-2598-6E4F-A0FC-9742B054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Tellurium Model Construct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FF6A1-75C2-1746-9AF5-F5ED17581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1F04C-7C9A-AD49-89F9-15F6D7994D59}"/>
              </a:ext>
            </a:extLst>
          </p:cNvPr>
          <p:cNvSpPr txBox="1"/>
          <p:nvPr/>
        </p:nvSpPr>
        <p:spPr>
          <a:xfrm>
            <a:off x="1524000" y="997089"/>
            <a:ext cx="528542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model complex()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R;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*R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=&gt; Tm + p;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*Tm*p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m;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R =&gt;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Me2: complex();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Me3: complex();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Me4: complex();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Me2.Tmp = Me3.Tp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Me2.m = Me3.m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Me3.Tmp = Me4.Tp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Me3.m = Me4.m</a:t>
            </a:r>
          </a:p>
        </p:txBody>
      </p:sp>
    </p:spTree>
    <p:extLst>
      <p:ext uri="{BB962C8B-B14F-4D97-AF65-F5344CB8AC3E}">
        <p14:creationId xmlns:p14="http://schemas.microsoft.com/office/powerpoint/2010/main" val="1130655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067FE-8632-F047-9B6C-EBDAF8FB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Exercise: </a:t>
            </a:r>
            <a:r>
              <a:rPr lang="en-US" dirty="0" err="1"/>
              <a:t>BioModels</a:t>
            </a:r>
            <a:r>
              <a:rPr lang="en-US" dirty="0"/>
              <a:t> 569</a:t>
            </a:r>
            <a:br>
              <a:rPr lang="en-US" dirty="0"/>
            </a:br>
            <a:r>
              <a:rPr lang="en-US" sz="1400" dirty="0"/>
              <a:t>Dutta-Roy R, </a:t>
            </a:r>
            <a:r>
              <a:rPr lang="en-US" sz="1400" dirty="0" err="1"/>
              <a:t>Rosenmund</a:t>
            </a:r>
            <a:r>
              <a:rPr lang="en-US" sz="1400" dirty="0"/>
              <a:t> C, Edelstein SJ, Le </a:t>
            </a:r>
            <a:r>
              <a:rPr lang="en-US" sz="1400" dirty="0" err="1"/>
              <a:t>Novère</a:t>
            </a:r>
            <a:r>
              <a:rPr lang="en-US" sz="1400" dirty="0"/>
              <a:t> N.</a:t>
            </a:r>
            <a:br>
              <a:rPr lang="en-US" sz="1400" dirty="0"/>
            </a:br>
            <a:r>
              <a:rPr lang="en-US" sz="1400" dirty="0"/>
              <a:t>Ligand-dependent opening of the multiple AMPA receptor conductance states: a concerted model.</a:t>
            </a:r>
            <a:br>
              <a:rPr lang="en-US" sz="1400" dirty="0"/>
            </a:br>
            <a:r>
              <a:rPr lang="en-US" sz="1400" dirty="0" err="1"/>
              <a:t>PLoS</a:t>
            </a:r>
            <a:r>
              <a:rPr lang="en-US" sz="1400" dirty="0"/>
              <a:t> ONE 2015; 10(1): e0116616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3EDCE-467F-EA4E-B456-A75E1D687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2057400"/>
          </a:xfrm>
        </p:spPr>
        <p:txBody>
          <a:bodyPr/>
          <a:lstStyle/>
          <a:p>
            <a:r>
              <a:rPr lang="en-US" dirty="0"/>
              <a:t>Use the Tellurium Model construct to modularize the reactions. (Don’t worry about the kinetics.)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8D5825-C48A-E240-9BF6-6DF977245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16624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07DC1-D857-A745-9542-BF22B502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2286000" cy="669924"/>
          </a:xfrm>
        </p:spPr>
        <p:txBody>
          <a:bodyPr/>
          <a:lstStyle/>
          <a:p>
            <a:r>
              <a:rPr lang="en-US" dirty="0"/>
              <a:t>Templates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069E1-CF93-704D-B78C-BB1DD2348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933700"/>
            <a:ext cx="8229600" cy="911226"/>
          </a:xfrm>
        </p:spPr>
        <p:txBody>
          <a:bodyPr/>
          <a:lstStyle/>
          <a:p>
            <a:r>
              <a:rPr lang="en-US" sz="2400" dirty="0"/>
              <a:t>Template language: ”meta” programming language that operates on another programming language.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C38D0-3458-634F-9C44-8389631FD3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42193C0-FEF7-A045-BCE7-4205D2D0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466808"/>
            <a:ext cx="4385157" cy="2238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5AF061-A098-F84D-B0DC-8D9D7FCA8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4800600"/>
            <a:ext cx="4255739" cy="1718094"/>
          </a:xfrm>
          <a:prstGeom prst="rect">
            <a:avLst/>
          </a:prstGeom>
        </p:spPr>
      </p:pic>
      <p:pic>
        <p:nvPicPr>
          <p:cNvPr id="10" name="Picture 9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121149E0-905B-FF4B-8264-10638F68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0" y="419569"/>
            <a:ext cx="5791200" cy="24288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E806F5-55D1-6A49-9F37-B62E08ED5E8E}"/>
              </a:ext>
            </a:extLst>
          </p:cNvPr>
          <p:cNvSpPr txBox="1"/>
          <p:nvPr/>
        </p:nvSpPr>
        <p:spPr>
          <a:xfrm>
            <a:off x="533400" y="4126468"/>
            <a:ext cx="1941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TemplateSB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1946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CA0F11-103F-2A49-9411-098B8CC3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7" y="342900"/>
            <a:ext cx="8652933" cy="838200"/>
          </a:xfrm>
        </p:spPr>
        <p:txBody>
          <a:bodyPr/>
          <a:lstStyle/>
          <a:p>
            <a:r>
              <a:rPr lang="en-US" dirty="0"/>
              <a:t>Elements of the Model Engineering 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60C36-B91C-C244-9E18-8FC892D947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BE8EF5-D582-4344-B603-32DEBA834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20479"/>
              </p:ext>
            </p:extLst>
          </p:nvPr>
        </p:nvGraphicFramePr>
        <p:xfrm>
          <a:off x="609600" y="1828800"/>
          <a:ext cx="80772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1816">
                  <a:extLst>
                    <a:ext uri="{9D8B030D-6E8A-4147-A177-3AD203B41FA5}">
                      <a16:colId xmlns:a16="http://schemas.microsoft.com/office/drawing/2014/main" val="1486494863"/>
                    </a:ext>
                  </a:extLst>
                </a:gridCol>
                <a:gridCol w="5185384">
                  <a:extLst>
                    <a:ext uri="{9D8B030D-6E8A-4147-A177-3AD203B41FA5}">
                      <a16:colId xmlns:a16="http://schemas.microsoft.com/office/drawing/2014/main" val="3949861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Modeling Barrier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Software Engineering Technique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39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Large and redundant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Template systems expand to full web pages (e.g., </a:t>
                      </a:r>
                      <a:r>
                        <a:rPr lang="en-US" sz="2000" dirty="0" err="1"/>
                        <a:t>Jinja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480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No static error 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Linters find undefined variables (e.g., atom editor)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335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Model reuse is minimal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Novel software abstractions and information hiding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473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Model debugging is onerous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Interactive debuggers (e.g., python’s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pdb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263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913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84CB2-9C9A-6946-ADBA-03AE123E03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00E3B77-2F05-3B4D-8B30-45491737A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6733209" cy="595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4DAB07-CC54-F94E-8F9B-6AB955257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879" y="215900"/>
            <a:ext cx="19050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23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30C8-DDFF-8B4D-8B4F-F6703528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Readability</a:t>
            </a:r>
            <a:br>
              <a:rPr lang="en-US" dirty="0"/>
            </a:br>
            <a:r>
              <a:rPr lang="en-US" sz="2800" i="1" dirty="0">
                <a:hlinkClick r:id="rId2"/>
              </a:rPr>
              <a:t>Ouzounoglou2014</a:t>
            </a:r>
            <a:r>
              <a:rPr lang="en-US" sz="2800" i="1" dirty="0"/>
              <a:t> - Modeling of alpha-synuclein effects on neuronal homeostasis (#559)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095B3-84ED-6940-96B5-733542E6C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2667000" cy="3962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s3 -&gt;  s17; </a:t>
            </a:r>
          </a:p>
          <a:p>
            <a:pPr marL="0" indent="0">
              <a:buNone/>
            </a:pPr>
            <a:r>
              <a:rPr lang="en-US" sz="2000" dirty="0"/>
              <a:t>s3 -&gt;  s22; </a:t>
            </a:r>
          </a:p>
          <a:p>
            <a:pPr marL="0" indent="0">
              <a:buNone/>
            </a:pPr>
            <a:r>
              <a:rPr lang="en-US" sz="2000" dirty="0"/>
              <a:t>s17 -&gt;  s18; </a:t>
            </a:r>
          </a:p>
          <a:p>
            <a:pPr marL="0" indent="0">
              <a:buNone/>
            </a:pPr>
            <a:r>
              <a:rPr lang="en-US" sz="2000" dirty="0"/>
              <a:t>s17 + s22 -&gt;  s7; </a:t>
            </a:r>
          </a:p>
          <a:p>
            <a:pPr marL="0" indent="0">
              <a:buNone/>
            </a:pPr>
            <a:r>
              <a:rPr lang="en-US" sz="2000" dirty="0"/>
              <a:t>s17 + s51 -&gt;  s78; </a:t>
            </a:r>
          </a:p>
          <a:p>
            <a:pPr marL="0" indent="0">
              <a:buNone/>
            </a:pPr>
            <a:r>
              <a:rPr lang="en-US" sz="2000" dirty="0"/>
              <a:t>s18 -&gt;  s521;</a:t>
            </a:r>
          </a:p>
          <a:p>
            <a:pPr marL="0" indent="0">
              <a:buNone/>
            </a:pPr>
            <a:r>
              <a:rPr lang="en-US" sz="2000" dirty="0"/>
              <a:t>s18 + s17 -&gt;  s20; </a:t>
            </a:r>
          </a:p>
          <a:p>
            <a:pPr marL="0" indent="0">
              <a:buNone/>
            </a:pPr>
            <a:r>
              <a:rPr lang="en-US" sz="2000" dirty="0"/>
              <a:t>s18 + s51 -&gt;  s85; </a:t>
            </a:r>
          </a:p>
          <a:p>
            <a:pPr marL="0" indent="0">
              <a:buNone/>
            </a:pPr>
            <a:r>
              <a:rPr lang="en-US" sz="2000" dirty="0"/>
              <a:t>s20 -&gt;  s520;</a:t>
            </a:r>
          </a:p>
          <a:p>
            <a:pPr marL="0" indent="0">
              <a:buNone/>
            </a:pPr>
            <a:r>
              <a:rPr lang="en-US" sz="2000" dirty="0"/>
              <a:t>s20 + s17 -&gt;  s24;</a:t>
            </a:r>
          </a:p>
          <a:p>
            <a:pPr marL="0" indent="0">
              <a:buNone/>
            </a:pPr>
            <a:r>
              <a:rPr lang="en-US" sz="2000" dirty="0"/>
              <a:t>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695A3-1B06-8642-9D98-BA4E9D1058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15FAEE-84F8-0F4E-A40D-3F789E66F3BA}"/>
              </a:ext>
            </a:extLst>
          </p:cNvPr>
          <p:cNvSpPr txBox="1"/>
          <p:nvPr/>
        </p:nvSpPr>
        <p:spPr>
          <a:xfrm>
            <a:off x="3429000" y="2551837"/>
            <a:ext cx="4191000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135 reactions</a:t>
            </a:r>
          </a:p>
          <a:p>
            <a:endParaRPr lang="en-US" sz="2000" dirty="0"/>
          </a:p>
          <a:p>
            <a:r>
              <a:rPr lang="en-US" sz="2000" dirty="0"/>
              <a:t>Difficult to understand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Species names are not revealing.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Reactions are not organized to facilitate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298336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86C86-1A6D-4442-9A2C-773692BB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FFD4-6E4D-AE41-965C-E81FA92A6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426075"/>
            <a:ext cx="8229600" cy="669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are there so many glycolysis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E8AA0-8C53-8B47-A628-90F245E25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92042AE-F724-1542-836B-D6D799E02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958850"/>
            <a:ext cx="5492750" cy="416002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0052510-0CD1-1F42-BEE0-59AC4D0CAF47}"/>
              </a:ext>
            </a:extLst>
          </p:cNvPr>
          <p:cNvSpPr/>
          <p:nvPr/>
        </p:nvSpPr>
        <p:spPr>
          <a:xfrm>
            <a:off x="609600" y="4267200"/>
            <a:ext cx="2819400" cy="8540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4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ACFC0-A42D-5C41-B554-047F4F39F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Pathways in Yeast (Nature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AD4FF-26AD-FB49-B9F0-4F22328C1D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91EDA-BEB7-844D-99B7-5CE24631F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94879"/>
            <a:ext cx="8022546" cy="502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5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EAF1-33C0-3849-906C-5B11DA67B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Engineering 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00D16-6F6C-E248-BD76-83AD7ADB7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Construction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8D16C-789D-2740-B7FA-B88389EB59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0270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34509124-17D6-B447-A318-E141C54F2C0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Running Example: Design of ATM</a:t>
            </a:r>
          </a:p>
        </p:txBody>
      </p:sp>
      <p:sp>
        <p:nvSpPr>
          <p:cNvPr id="39938" name="Footer Placeholder 2">
            <a:extLst>
              <a:ext uri="{FF2B5EF4-FFF2-40B4-BE49-F238E27FC236}">
                <a16:creationId xmlns:a16="http://schemas.microsoft.com/office/drawing/2014/main" id="{060B8BF9-FA32-884A-9820-10F0B09E37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Beck, Hellerstein &amp; VanderPlas, 2016</a:t>
            </a:r>
          </a:p>
        </p:txBody>
      </p:sp>
      <p:pic>
        <p:nvPicPr>
          <p:cNvPr id="39939" name="Picture 4">
            <a:extLst>
              <a:ext uri="{FF2B5EF4-FFF2-40B4-BE49-F238E27FC236}">
                <a16:creationId xmlns:a16="http://schemas.microsoft.com/office/drawing/2014/main" id="{AE6AA988-35DB-3D4B-9DA3-7A4FF32FC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9050"/>
            <a:ext cx="4495800" cy="480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661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4">
            <a:extLst>
              <a:ext uri="{FF2B5EF4-FFF2-40B4-BE49-F238E27FC236}">
                <a16:creationId xmlns:a16="http://schemas.microsoft.com/office/drawing/2014/main" id="{6FEFCBE4-234B-2140-BE2C-9C4A9FA40F9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28600" y="381000"/>
            <a:ext cx="7696200" cy="66992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Requirements: What Do We Do With ATMs?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14B3A-7D05-9D46-BE64-160C290C5B5C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Get cash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Deposit checks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Check balances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These are examples of </a:t>
            </a:r>
            <a:r>
              <a:rPr lang="en-US" altLang="en-US" b="1" i="1">
                <a:ea typeface="ＭＳ Ｐゴシック" panose="020B0600070205080204" pitchFamily="34" charset="-128"/>
              </a:rPr>
              <a:t>Use Cases</a:t>
            </a:r>
            <a:r>
              <a:rPr lang="en-US" altLang="en-US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Implied use case – User authentication.</a:t>
            </a:r>
          </a:p>
        </p:txBody>
      </p:sp>
      <p:sp>
        <p:nvSpPr>
          <p:cNvPr id="40963" name="Footer Placeholder 2">
            <a:extLst>
              <a:ext uri="{FF2B5EF4-FFF2-40B4-BE49-F238E27FC236}">
                <a16:creationId xmlns:a16="http://schemas.microsoft.com/office/drawing/2014/main" id="{888AA998-C9D0-9B4E-99B8-BC3A61FFCB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Beck, Hellerstein &amp; VanderPlas, 2016</a:t>
            </a:r>
          </a:p>
        </p:txBody>
      </p:sp>
      <p:pic>
        <p:nvPicPr>
          <p:cNvPr id="40964" name="Picture 6">
            <a:extLst>
              <a:ext uri="{FF2B5EF4-FFF2-40B4-BE49-F238E27FC236}">
                <a16:creationId xmlns:a16="http://schemas.microsoft.com/office/drawing/2014/main" id="{6808EB8E-9FF3-BB4A-B78C-8338642C8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00" y="373063"/>
            <a:ext cx="8636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9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190122</TotalTime>
  <Words>886</Words>
  <Application>Microsoft Macintosh PowerPoint</Application>
  <PresentationFormat>On-screen Show (4:3)</PresentationFormat>
  <Paragraphs>168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ＭＳ Ｐゴシック</vt:lpstr>
      <vt:lpstr>Arial</vt:lpstr>
      <vt:lpstr>Calibri</vt:lpstr>
      <vt:lpstr>Courier New</vt:lpstr>
      <vt:lpstr>Office Theme</vt:lpstr>
      <vt:lpstr>BIOE 498 / BIOE 599: Computational Systems Biology for Medical Applications  CSE 599V: Advancing Biomedical Models  Lecture 13: Model Engineering  </vt:lpstr>
      <vt:lpstr>Common Complaints About BioMedical Models</vt:lpstr>
      <vt:lpstr>PowerPoint Presentation</vt:lpstr>
      <vt:lpstr>Readability Ouzounoglou2014 - Modeling of alpha-synuclein effects on neuronal homeostasis (#559)</vt:lpstr>
      <vt:lpstr>Reuse </vt:lpstr>
      <vt:lpstr>Metabolic Pathways in Yeast (Nature</vt:lpstr>
      <vt:lpstr>Software Engineering Background</vt:lpstr>
      <vt:lpstr>Running Example: Design of ATM</vt:lpstr>
      <vt:lpstr>Requirements: What Do We Do With ATMs?</vt:lpstr>
      <vt:lpstr>Describing a Use Case</vt:lpstr>
      <vt:lpstr>Use Cases for Models</vt:lpstr>
      <vt:lpstr>Component Design Modularity, Modularity, Modularity</vt:lpstr>
      <vt:lpstr>Interface, Implementation and Information Hiding</vt:lpstr>
      <vt:lpstr>Reuse is achieved in software by information hiding. </vt:lpstr>
      <vt:lpstr>Software Construction</vt:lpstr>
      <vt:lpstr>Linter: Checks for static errors</vt:lpstr>
      <vt:lpstr>Version Control System</vt:lpstr>
      <vt:lpstr>Chemotaxis System (Spiro, 1999) </vt:lpstr>
      <vt:lpstr>Reactions with 2 to 5 Levels of Methylation</vt:lpstr>
      <vt:lpstr>Using Tellurium Model Construct</vt:lpstr>
      <vt:lpstr>Class Exercise: BioModels 569 Dutta-Roy R, Rosenmund C, Edelstein SJ, Le Novère N. Ligand-dependent opening of the multiple AMPA receptor conductance states: a concerted model. PLoS ONE 2015; 10(1): e0116616</vt:lpstr>
      <vt:lpstr>Templates </vt:lpstr>
      <vt:lpstr>Elements of the Model Engineering Agenda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2972</cp:revision>
  <cp:lastPrinted>2018-10-31T03:33:32Z</cp:lastPrinted>
  <dcterms:created xsi:type="dcterms:W3CDTF">2008-11-04T22:35:39Z</dcterms:created>
  <dcterms:modified xsi:type="dcterms:W3CDTF">2018-11-09T01:45:22Z</dcterms:modified>
</cp:coreProperties>
</file>